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2" r:id="rId7"/>
    <p:sldId id="266" r:id="rId8"/>
    <p:sldId id="267" r:id="rId9"/>
    <p:sldId id="263" r:id="rId10"/>
    <p:sldId id="261"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20"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11/01/15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11/01/15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11/01/15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11/01/15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11/01/15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6720"/>
            <a:ext cx="6189992" cy="1357731"/>
          </a:xfrm>
        </p:spPr>
        <p:txBody>
          <a:bodyPr/>
          <a:lstStyle/>
          <a:p>
            <a:r>
              <a:rPr lang="en-US" dirty="0"/>
              <a:t>Collagenase</a:t>
            </a:r>
            <a:r>
              <a:rPr lang="en-US" dirty="0"/>
              <a:t> </a:t>
            </a:r>
          </a:p>
        </p:txBody>
      </p:sp>
      <p:sp>
        <p:nvSpPr>
          <p:cNvPr id="3" name="Subtitle 2"/>
          <p:cNvSpPr>
            <a:spLocks noGrp="1"/>
          </p:cNvSpPr>
          <p:nvPr>
            <p:ph type="subTitle" idx="1"/>
          </p:nvPr>
        </p:nvSpPr>
        <p:spPr>
          <a:xfrm>
            <a:off x="496341" y="3284832"/>
            <a:ext cx="7386731" cy="2353968"/>
          </a:xfrm>
        </p:spPr>
        <p:txBody>
          <a:bodyPr/>
          <a:lstStyle/>
          <a:p>
            <a:r>
              <a:rPr lang="en-US" b="1" dirty="0" err="1" smtClean="0">
                <a:solidFill>
                  <a:srgbClr val="2F2B20"/>
                </a:solidFill>
              </a:rPr>
              <a:t>Drugbank</a:t>
            </a:r>
            <a:r>
              <a:rPr lang="en-US" b="1" dirty="0" smtClean="0">
                <a:solidFill>
                  <a:srgbClr val="2F2B20"/>
                </a:solidFill>
              </a:rPr>
              <a:t> ID : </a:t>
            </a:r>
            <a:r>
              <a:rPr lang="en-US" dirty="0">
                <a:solidFill>
                  <a:srgbClr val="2F2B20"/>
                </a:solidFill>
              </a:rPr>
              <a:t>DB00048</a:t>
            </a:r>
            <a:r>
              <a:rPr lang="en-US" dirty="0">
                <a:solidFill>
                  <a:srgbClr val="2F2B20"/>
                </a:solidFill>
              </a:rPr>
              <a:t> </a:t>
            </a:r>
            <a:endParaRPr lang="en-US" dirty="0" smtClean="0">
              <a:solidFill>
                <a:srgbClr val="2F2B20"/>
              </a:solidFill>
            </a:endParaRPr>
          </a:p>
          <a:p>
            <a:r>
              <a:rPr lang="en-US" b="1" dirty="0">
                <a:solidFill>
                  <a:srgbClr val="2F2B20"/>
                </a:solidFill>
              </a:rPr>
              <a:t>Protein chemical </a:t>
            </a:r>
            <a:r>
              <a:rPr lang="en-US" b="1" dirty="0" smtClean="0">
                <a:solidFill>
                  <a:srgbClr val="2F2B20"/>
                </a:solidFill>
              </a:rPr>
              <a:t>formula : </a:t>
            </a:r>
            <a:r>
              <a:rPr lang="en-US" dirty="0" smtClean="0">
                <a:solidFill>
                  <a:srgbClr val="2F2B20"/>
                </a:solidFill>
              </a:rPr>
              <a:t>C</a:t>
            </a:r>
            <a:r>
              <a:rPr lang="en-US" baseline="-25000" dirty="0" smtClean="0">
                <a:solidFill>
                  <a:srgbClr val="2F2B20"/>
                </a:solidFill>
              </a:rPr>
              <a:t>5028</a:t>
            </a:r>
            <a:r>
              <a:rPr lang="en-US" dirty="0" smtClean="0">
                <a:solidFill>
                  <a:srgbClr val="2F2B20"/>
                </a:solidFill>
              </a:rPr>
              <a:t>H</a:t>
            </a:r>
            <a:r>
              <a:rPr lang="en-US" baseline="-25000" dirty="0" smtClean="0">
                <a:solidFill>
                  <a:srgbClr val="2F2B20"/>
                </a:solidFill>
              </a:rPr>
              <a:t>7666</a:t>
            </a:r>
            <a:r>
              <a:rPr lang="en-US" dirty="0" smtClean="0">
                <a:solidFill>
                  <a:srgbClr val="2F2B20"/>
                </a:solidFill>
              </a:rPr>
              <a:t>N</a:t>
            </a:r>
            <a:r>
              <a:rPr lang="en-US" baseline="-25000" dirty="0" smtClean="0">
                <a:solidFill>
                  <a:srgbClr val="2F2B20"/>
                </a:solidFill>
              </a:rPr>
              <a:t>1300</a:t>
            </a:r>
            <a:r>
              <a:rPr lang="en-US" dirty="0" smtClean="0">
                <a:solidFill>
                  <a:srgbClr val="2F2B20"/>
                </a:solidFill>
              </a:rPr>
              <a:t>O</a:t>
            </a:r>
            <a:r>
              <a:rPr lang="en-US" baseline="-25000" dirty="0" smtClean="0">
                <a:solidFill>
                  <a:srgbClr val="2F2B20"/>
                </a:solidFill>
              </a:rPr>
              <a:t>1564</a:t>
            </a:r>
            <a:r>
              <a:rPr lang="en-US" dirty="0" smtClean="0">
                <a:solidFill>
                  <a:srgbClr val="2F2B20"/>
                </a:solidFill>
              </a:rPr>
              <a:t>S</a:t>
            </a:r>
            <a:r>
              <a:rPr lang="en-US" baseline="-25000" dirty="0" smtClean="0">
                <a:solidFill>
                  <a:srgbClr val="2F2B20"/>
                </a:solidFill>
              </a:rPr>
              <a:t>21</a:t>
            </a:r>
          </a:p>
          <a:p>
            <a:r>
              <a:rPr lang="en-US" b="1" dirty="0" smtClean="0">
                <a:solidFill>
                  <a:srgbClr val="2F2B20"/>
                </a:solidFill>
              </a:rPr>
              <a:t>Protein </a:t>
            </a:r>
            <a:r>
              <a:rPr lang="en-US" b="1" dirty="0">
                <a:solidFill>
                  <a:srgbClr val="2F2B20"/>
                </a:solidFill>
              </a:rPr>
              <a:t>average </a:t>
            </a:r>
            <a:r>
              <a:rPr lang="en-US" b="1" dirty="0" smtClean="0">
                <a:solidFill>
                  <a:srgbClr val="2F2B20"/>
                </a:solidFill>
              </a:rPr>
              <a:t>weight : </a:t>
            </a:r>
            <a:r>
              <a:rPr lang="en-US" dirty="0" smtClean="0">
                <a:solidFill>
                  <a:srgbClr val="2F2B20"/>
                </a:solidFill>
              </a:rPr>
              <a:t>112023.2000</a:t>
            </a:r>
            <a:endParaRPr lang="en-US" dirty="0">
              <a:solidFill>
                <a:srgbClr val="2F2B20"/>
              </a:solidFill>
            </a:endParaRPr>
          </a:p>
          <a:p>
            <a:endParaRPr lang="en-US" dirty="0"/>
          </a:p>
        </p:txBody>
      </p:sp>
    </p:spTree>
    <p:extLst>
      <p:ext uri="{BB962C8B-B14F-4D97-AF65-F5344CB8AC3E}">
        <p14:creationId xmlns:p14="http://schemas.microsoft.com/office/powerpoint/2010/main" val="238236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778" y="379581"/>
            <a:ext cx="7887422" cy="6021219"/>
          </a:xfrm>
        </p:spPr>
        <p:txBody>
          <a:bodyPr/>
          <a:lstStyle/>
          <a:p>
            <a:pPr marL="114300" indent="0">
              <a:buNone/>
            </a:pPr>
            <a:r>
              <a:rPr lang="en-US" b="1" dirty="0"/>
              <a:t> </a:t>
            </a:r>
            <a:r>
              <a:rPr lang="en-US" b="1" dirty="0" err="1"/>
              <a:t>Genral</a:t>
            </a:r>
            <a:r>
              <a:rPr lang="en-US" b="1" dirty="0"/>
              <a:t> References</a:t>
            </a:r>
            <a:r>
              <a:rPr lang="en-US" dirty="0"/>
              <a:t> </a:t>
            </a:r>
            <a:endParaRPr lang="en-US" dirty="0" smtClean="0"/>
          </a:p>
          <a:p>
            <a:pPr marL="114300" indent="0">
              <a:buNone/>
            </a:pPr>
            <a:r>
              <a:rPr lang="en-US" dirty="0"/>
              <a:t># </a:t>
            </a:r>
            <a:r>
              <a:rPr lang="en-US" sz="1800" dirty="0"/>
              <a:t>Norris DB, </a:t>
            </a:r>
            <a:r>
              <a:rPr lang="en-US" sz="1800" dirty="0" err="1"/>
              <a:t>Trudgill</a:t>
            </a:r>
            <a:r>
              <a:rPr lang="en-US" sz="1800" dirty="0"/>
              <a:t> PW: Multiple forms of </a:t>
            </a:r>
            <a:r>
              <a:rPr lang="en-US" sz="1800" dirty="0" err="1"/>
              <a:t>cyclohexanone</a:t>
            </a:r>
            <a:r>
              <a:rPr lang="en-US" sz="1800" dirty="0"/>
              <a:t> </a:t>
            </a:r>
            <a:r>
              <a:rPr lang="en-US" sz="1800" dirty="0" err="1"/>
              <a:t>oxygenase</a:t>
            </a:r>
            <a:r>
              <a:rPr lang="en-US" sz="1800" dirty="0"/>
              <a:t> from </a:t>
            </a:r>
            <a:r>
              <a:rPr lang="en-US" sz="1800" dirty="0" err="1"/>
              <a:t>Nocardia</a:t>
            </a:r>
            <a:r>
              <a:rPr lang="en-US" sz="1800" dirty="0"/>
              <a:t> </a:t>
            </a:r>
            <a:r>
              <a:rPr lang="en-US" sz="1800" dirty="0" err="1"/>
              <a:t>globerula</a:t>
            </a:r>
            <a:r>
              <a:rPr lang="en-US" sz="1800" dirty="0"/>
              <a:t> CL1. </a:t>
            </a:r>
            <a:r>
              <a:rPr lang="en-US" sz="1800" dirty="0" err="1"/>
              <a:t>Eur</a:t>
            </a:r>
            <a:r>
              <a:rPr lang="en-US" sz="1800" dirty="0"/>
              <a:t> J </a:t>
            </a:r>
            <a:r>
              <a:rPr lang="en-US" sz="1800" dirty="0" err="1"/>
              <a:t>Biochem</a:t>
            </a:r>
            <a:r>
              <a:rPr lang="en-US" sz="1800" dirty="0"/>
              <a:t>. 1976 Mar 16;63(1):193-8. "</a:t>
            </a:r>
            <a:r>
              <a:rPr lang="en-US" sz="1800" dirty="0" err="1"/>
              <a:t>Pubmed</a:t>
            </a:r>
            <a:r>
              <a:rPr lang="en-US" sz="1800" dirty="0"/>
              <a:t>":http://</a:t>
            </a:r>
            <a:r>
              <a:rPr lang="en-US" sz="1800" dirty="0" err="1"/>
              <a:t>www.ncbi.nlm.nih.gov</a:t>
            </a:r>
            <a:r>
              <a:rPr lang="en-US" sz="1800" dirty="0"/>
              <a:t>/</a:t>
            </a:r>
            <a:r>
              <a:rPr lang="en-US" sz="1800" dirty="0" err="1"/>
              <a:t>pubmed</a:t>
            </a:r>
            <a:r>
              <a:rPr lang="en-US" sz="1800" dirty="0"/>
              <a:t>/</a:t>
            </a:r>
            <a:r>
              <a:rPr lang="en-US" sz="1800" dirty="0" smtClean="0"/>
              <a:t>4312</a:t>
            </a:r>
          </a:p>
          <a:p>
            <a:pPr marL="114300" indent="0">
              <a:buNone/>
            </a:pPr>
            <a:r>
              <a:rPr lang="en-US" sz="1800" dirty="0" smtClean="0"/>
              <a:t># </a:t>
            </a:r>
            <a:r>
              <a:rPr lang="en-US" sz="1800" dirty="0" err="1"/>
              <a:t>Pajot</a:t>
            </a:r>
            <a:r>
              <a:rPr lang="en-US" sz="1800" dirty="0"/>
              <a:t> P: </a:t>
            </a:r>
            <a:r>
              <a:rPr lang="en-US" sz="1800" dirty="0" err="1"/>
              <a:t>Fluroescence</a:t>
            </a:r>
            <a:r>
              <a:rPr lang="en-US" sz="1800" dirty="0"/>
              <a:t> of proteins in 6-M guanidine hydrochloride. A method for the quantitative determination of tryptophan. </a:t>
            </a:r>
            <a:r>
              <a:rPr lang="en-US" sz="1800" dirty="0" err="1"/>
              <a:t>Eur</a:t>
            </a:r>
            <a:r>
              <a:rPr lang="en-US" sz="1800" dirty="0"/>
              <a:t> J </a:t>
            </a:r>
            <a:r>
              <a:rPr lang="en-US" sz="1800" dirty="0" err="1"/>
              <a:t>Biochem</a:t>
            </a:r>
            <a:r>
              <a:rPr lang="en-US" sz="1800" dirty="0"/>
              <a:t>. 1976 Mar 16;63(1):263-9. "</a:t>
            </a:r>
            <a:r>
              <a:rPr lang="en-US" sz="1800" dirty="0" err="1"/>
              <a:t>Pubmed</a:t>
            </a:r>
            <a:r>
              <a:rPr lang="en-US" sz="1800" dirty="0"/>
              <a:t>":http://</a:t>
            </a:r>
            <a:r>
              <a:rPr lang="en-US" sz="1800" dirty="0" err="1"/>
              <a:t>www.ncbi.nlm.nih.gov</a:t>
            </a:r>
            <a:r>
              <a:rPr lang="en-US" sz="1800" dirty="0"/>
              <a:t>/</a:t>
            </a:r>
            <a:r>
              <a:rPr lang="en-US" sz="1800" dirty="0" err="1"/>
              <a:t>pubmed</a:t>
            </a:r>
            <a:r>
              <a:rPr lang="en-US" sz="1800" dirty="0"/>
              <a:t>/4317</a:t>
            </a:r>
            <a:r>
              <a:rPr lang="en-US" sz="1800" dirty="0"/>
              <a:t> </a:t>
            </a:r>
          </a:p>
        </p:txBody>
      </p:sp>
    </p:spTree>
    <p:extLst>
      <p:ext uri="{BB962C8B-B14F-4D97-AF65-F5344CB8AC3E}">
        <p14:creationId xmlns:p14="http://schemas.microsoft.com/office/powerpoint/2010/main" val="2145898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79" y="160592"/>
            <a:ext cx="7902021" cy="6240208"/>
          </a:xfrm>
        </p:spPr>
        <p:txBody>
          <a:bodyPr/>
          <a:lstStyle/>
          <a:p>
            <a:pPr marL="114300" indent="0">
              <a:buNone/>
            </a:pPr>
            <a:r>
              <a:rPr lang="en-US" b="1" dirty="0" err="1"/>
              <a:t>Refrence</a:t>
            </a:r>
            <a:r>
              <a:rPr lang="en-US" dirty="0"/>
              <a:t> </a:t>
            </a:r>
            <a:r>
              <a:rPr lang="en-US" dirty="0" smtClean="0"/>
              <a:t> :</a:t>
            </a:r>
          </a:p>
          <a:p>
            <a:pPr marL="114300" indent="0">
              <a:buNone/>
            </a:pPr>
            <a:r>
              <a:rPr lang="en-US" dirty="0"/>
              <a:t>http://</a:t>
            </a:r>
            <a:r>
              <a:rPr lang="en-US" dirty="0" err="1"/>
              <a:t>www.santyl.com</a:t>
            </a:r>
            <a:r>
              <a:rPr lang="en-US" dirty="0"/>
              <a:t>/          </a:t>
            </a:r>
            <a:endParaRPr lang="en-US" dirty="0" smtClean="0"/>
          </a:p>
          <a:p>
            <a:pPr marL="114300" indent="0">
              <a:buNone/>
            </a:pPr>
            <a:r>
              <a:rPr lang="en-US" dirty="0" smtClean="0"/>
              <a:t>http</a:t>
            </a:r>
            <a:r>
              <a:rPr lang="en-US" dirty="0"/>
              <a:t>://</a:t>
            </a:r>
            <a:r>
              <a:rPr lang="en-US" dirty="0" err="1"/>
              <a:t>www.drugs.com</a:t>
            </a:r>
            <a:r>
              <a:rPr lang="en-US" dirty="0"/>
              <a:t>/cdi/</a:t>
            </a:r>
            <a:r>
              <a:rPr lang="en-US" dirty="0" err="1"/>
              <a:t>santyl-ointment.html</a:t>
            </a:r>
            <a:r>
              <a:rPr lang="en-US" dirty="0"/>
              <a:t> </a:t>
            </a:r>
            <a:endParaRPr lang="en-US" dirty="0" smtClean="0"/>
          </a:p>
          <a:p>
            <a:pPr marL="114300" indent="0">
              <a:buNone/>
            </a:pPr>
            <a:r>
              <a:rPr lang="en-US" dirty="0" smtClean="0"/>
              <a:t> </a:t>
            </a:r>
            <a:r>
              <a:rPr lang="en-US" dirty="0"/>
              <a:t>http://</a:t>
            </a:r>
            <a:r>
              <a:rPr lang="en-US" dirty="0" err="1"/>
              <a:t>www.rxlist.com</a:t>
            </a:r>
            <a:r>
              <a:rPr lang="en-US" dirty="0"/>
              <a:t>/</a:t>
            </a:r>
            <a:r>
              <a:rPr lang="en-US" dirty="0" err="1"/>
              <a:t>santyl-drug.htm</a:t>
            </a:r>
            <a:r>
              <a:rPr lang="en-US" dirty="0"/>
              <a:t> </a:t>
            </a:r>
            <a:endParaRPr lang="en-US" dirty="0" smtClean="0"/>
          </a:p>
          <a:p>
            <a:pPr marL="114300" indent="0">
              <a:buNone/>
            </a:pPr>
            <a:r>
              <a:rPr lang="en-US" dirty="0"/>
              <a:t>https://</a:t>
            </a:r>
            <a:r>
              <a:rPr lang="en-US" dirty="0" err="1"/>
              <a:t>www.xiaflex.com</a:t>
            </a:r>
            <a:r>
              <a:rPr lang="en-US" dirty="0"/>
              <a:t>/  </a:t>
            </a:r>
            <a:endParaRPr lang="en-US" dirty="0" smtClean="0"/>
          </a:p>
          <a:p>
            <a:pPr marL="114300" indent="0">
              <a:buNone/>
            </a:pPr>
            <a:r>
              <a:rPr lang="en-US" dirty="0" smtClean="0"/>
              <a:t>http</a:t>
            </a:r>
            <a:r>
              <a:rPr lang="en-US" dirty="0"/>
              <a:t>://</a:t>
            </a:r>
            <a:r>
              <a:rPr lang="en-US" dirty="0" err="1"/>
              <a:t>www.drugs.com</a:t>
            </a:r>
            <a:r>
              <a:rPr lang="en-US" dirty="0"/>
              <a:t>/</a:t>
            </a:r>
            <a:r>
              <a:rPr lang="en-US" dirty="0" err="1"/>
              <a:t>xiaflex.html</a:t>
            </a:r>
            <a:r>
              <a:rPr lang="en-US" dirty="0"/>
              <a:t> </a:t>
            </a:r>
            <a:endParaRPr lang="en-US" dirty="0" smtClean="0"/>
          </a:p>
          <a:p>
            <a:pPr marL="114300" indent="0">
              <a:buNone/>
            </a:pPr>
            <a:r>
              <a:rPr lang="en-US" dirty="0" smtClean="0"/>
              <a:t>http</a:t>
            </a:r>
            <a:r>
              <a:rPr lang="en-US" dirty="0"/>
              <a:t>://</a:t>
            </a:r>
            <a:r>
              <a:rPr lang="en-US" dirty="0" err="1"/>
              <a:t>www.rxlist.com</a:t>
            </a:r>
            <a:r>
              <a:rPr lang="en-US" dirty="0"/>
              <a:t>/</a:t>
            </a:r>
            <a:r>
              <a:rPr lang="en-US" dirty="0" err="1"/>
              <a:t>xiaflex-drug.htm</a:t>
            </a:r>
            <a:r>
              <a:rPr lang="en-US" dirty="0"/>
              <a:t> </a:t>
            </a:r>
          </a:p>
        </p:txBody>
      </p:sp>
    </p:spTree>
    <p:extLst>
      <p:ext uri="{BB962C8B-B14F-4D97-AF65-F5344CB8AC3E}">
        <p14:creationId xmlns:p14="http://schemas.microsoft.com/office/powerpoint/2010/main" val="15511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581" y="262787"/>
            <a:ext cx="7916619" cy="6138013"/>
          </a:xfrm>
        </p:spPr>
        <p:txBody>
          <a:bodyPr/>
          <a:lstStyle/>
          <a:p>
            <a:pPr marL="114300" indent="0">
              <a:lnSpc>
                <a:spcPct val="150000"/>
              </a:lnSpc>
              <a:buNone/>
            </a:pPr>
            <a:r>
              <a:rPr lang="en-US" b="1" dirty="0"/>
              <a:t>Description</a:t>
            </a:r>
            <a:r>
              <a:rPr lang="en-US" dirty="0"/>
              <a:t> </a:t>
            </a:r>
            <a:endParaRPr lang="en-US" dirty="0" smtClean="0"/>
          </a:p>
          <a:p>
            <a:pPr marL="114300" indent="0">
              <a:lnSpc>
                <a:spcPct val="150000"/>
              </a:lnSpc>
              <a:buNone/>
            </a:pPr>
            <a:r>
              <a:rPr lang="en-US" sz="1800" dirty="0"/>
              <a:t>The enzyme collagenase is derived from fermentation of Clostridium </a:t>
            </a:r>
            <a:r>
              <a:rPr lang="en-US" sz="1800" dirty="0" err="1"/>
              <a:t>histolyticum</a:t>
            </a:r>
            <a:r>
              <a:rPr lang="en-US" sz="1800" dirty="0"/>
              <a:t> </a:t>
            </a:r>
            <a:endParaRPr lang="en-US" sz="1800" dirty="0" smtClean="0"/>
          </a:p>
          <a:p>
            <a:pPr marL="114300" indent="0">
              <a:lnSpc>
                <a:spcPct val="150000"/>
              </a:lnSpc>
              <a:buNone/>
            </a:pPr>
            <a:r>
              <a:rPr lang="en-US" b="1" dirty="0"/>
              <a:t>Indication</a:t>
            </a:r>
            <a:r>
              <a:rPr lang="en-US" dirty="0"/>
              <a:t> </a:t>
            </a:r>
            <a:endParaRPr lang="en-US" dirty="0" smtClean="0"/>
          </a:p>
          <a:p>
            <a:pPr marL="114300" indent="0">
              <a:lnSpc>
                <a:spcPct val="150000"/>
              </a:lnSpc>
              <a:buNone/>
            </a:pPr>
            <a:r>
              <a:rPr lang="en-US" sz="1800" dirty="0"/>
              <a:t>Used to promote debridement of necrotic tissue in the treatment of severe burns and dermal ulcers including decubitus ulcers.</a:t>
            </a:r>
            <a:r>
              <a:rPr lang="en-US" sz="1800" dirty="0"/>
              <a:t> </a:t>
            </a:r>
            <a:endParaRPr lang="en-US" sz="1800" dirty="0" smtClean="0"/>
          </a:p>
          <a:p>
            <a:pPr marL="114300" indent="0">
              <a:lnSpc>
                <a:spcPct val="150000"/>
              </a:lnSpc>
              <a:buNone/>
            </a:pPr>
            <a:r>
              <a:rPr lang="en-US" b="1" dirty="0"/>
              <a:t>Pharmacodynamics</a:t>
            </a:r>
            <a:r>
              <a:rPr lang="en-US" dirty="0"/>
              <a:t> </a:t>
            </a:r>
            <a:endParaRPr lang="en-US" dirty="0" smtClean="0"/>
          </a:p>
          <a:p>
            <a:pPr marL="114300" indent="0">
              <a:lnSpc>
                <a:spcPct val="150000"/>
              </a:lnSpc>
              <a:buNone/>
            </a:pPr>
            <a:r>
              <a:rPr lang="en-US" sz="1800" dirty="0"/>
              <a:t>Used in the treatment of skin ulcers and sever burns, collagenase is able to digest collagen in necrotic tissue at physiological pH by hydrolyzing the peptide bonds of </a:t>
            </a:r>
            <a:r>
              <a:rPr lang="en-US" sz="1800" dirty="0" err="1"/>
              <a:t>undenatured</a:t>
            </a:r>
            <a:r>
              <a:rPr lang="en-US" sz="1800" dirty="0"/>
              <a:t> and denatured collagen. Collagenase thus contributes towards the formation of granulation tissue and subsequent </a:t>
            </a:r>
            <a:r>
              <a:rPr lang="en-US" sz="1800" dirty="0" err="1"/>
              <a:t>epithelization</a:t>
            </a:r>
            <a:r>
              <a:rPr lang="en-US" sz="1800" dirty="0"/>
              <a:t> of dermal ulcers and severely burned areas. The action of collagenase may remove substrates necessary for bacterial proliferation or may permit antibodies, leukocytes, and antibiotics better access to the infected area.</a:t>
            </a:r>
            <a:r>
              <a:rPr lang="en-US" sz="1800" dirty="0"/>
              <a:t> </a:t>
            </a:r>
          </a:p>
        </p:txBody>
      </p:sp>
    </p:spTree>
    <p:extLst>
      <p:ext uri="{BB962C8B-B14F-4D97-AF65-F5344CB8AC3E}">
        <p14:creationId xmlns:p14="http://schemas.microsoft.com/office/powerpoint/2010/main" val="359796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79" y="262787"/>
            <a:ext cx="7902021" cy="6138013"/>
          </a:xfrm>
        </p:spPr>
        <p:txBody>
          <a:bodyPr/>
          <a:lstStyle/>
          <a:p>
            <a:pPr marL="114300" indent="0">
              <a:lnSpc>
                <a:spcPct val="150000"/>
              </a:lnSpc>
              <a:buNone/>
            </a:pPr>
            <a:r>
              <a:rPr lang="en-US" b="1" dirty="0"/>
              <a:t>Mechanism Of Action</a:t>
            </a:r>
            <a:r>
              <a:rPr lang="en-US" dirty="0"/>
              <a:t> </a:t>
            </a:r>
            <a:endParaRPr lang="en-US" dirty="0" smtClean="0"/>
          </a:p>
          <a:p>
            <a:pPr marL="114300" indent="0">
              <a:lnSpc>
                <a:spcPct val="150000"/>
              </a:lnSpc>
              <a:buNone/>
            </a:pPr>
            <a:r>
              <a:rPr lang="en-US" sz="1800" dirty="0"/>
              <a:t>Collagenase is a protease that is specific to collagen. The triple helical region of interstitial collagens is highly resistant to most cell proteinases. However, during remodeling of the connective tissue in such processes as wound healing and metastasis, collagen becomes susceptible to cleavage by collagenases. Collagenase cleaves all 3 alpha helical chains of native Types I, II and III collagens at a single locus by hydrolyzing the peptide bond following the </a:t>
            </a:r>
            <a:r>
              <a:rPr lang="en-US" sz="1800" dirty="0" err="1"/>
              <a:t>Gly</a:t>
            </a:r>
            <a:r>
              <a:rPr lang="en-US" sz="1800" dirty="0"/>
              <a:t> residue of the sequence: </a:t>
            </a:r>
            <a:r>
              <a:rPr lang="en-US" sz="1800" dirty="0" err="1"/>
              <a:t>Gly</a:t>
            </a:r>
            <a:r>
              <a:rPr lang="en-US" sz="1800" dirty="0"/>
              <a:t> 775-(Ile or </a:t>
            </a:r>
            <a:r>
              <a:rPr lang="en-US" sz="1800" dirty="0" err="1"/>
              <a:t>Leu</a:t>
            </a:r>
            <a:r>
              <a:rPr lang="en-US" sz="1800" dirty="0"/>
              <a:t>) 776-(</a:t>
            </a:r>
            <a:r>
              <a:rPr lang="en-US" sz="1800" dirty="0" err="1"/>
              <a:t>Ala</a:t>
            </a:r>
            <a:r>
              <a:rPr lang="en-US" sz="1800" dirty="0"/>
              <a:t> or </a:t>
            </a:r>
            <a:r>
              <a:rPr lang="en-US" sz="1800" dirty="0" err="1"/>
              <a:t>Leu</a:t>
            </a:r>
            <a:r>
              <a:rPr lang="en-US" sz="1800" dirty="0"/>
              <a:t>) 777 located approximately three-fourths of the chain length from each N-terminus</a:t>
            </a:r>
            <a:r>
              <a:rPr lang="en-US" sz="1800" dirty="0"/>
              <a:t> </a:t>
            </a:r>
            <a:endParaRPr lang="en-US" sz="1800" dirty="0" smtClean="0"/>
          </a:p>
          <a:p>
            <a:pPr marL="114300" indent="0">
              <a:lnSpc>
                <a:spcPct val="150000"/>
              </a:lnSpc>
              <a:buNone/>
            </a:pPr>
            <a:r>
              <a:rPr lang="en-US" b="1" dirty="0"/>
              <a:t>Affected Organism</a:t>
            </a:r>
            <a:r>
              <a:rPr lang="en-US" dirty="0"/>
              <a:t> </a:t>
            </a:r>
            <a:endParaRPr lang="en-US" dirty="0" smtClean="0"/>
          </a:p>
          <a:p>
            <a:pPr marL="114300" indent="0">
              <a:lnSpc>
                <a:spcPct val="150000"/>
              </a:lnSpc>
              <a:buNone/>
            </a:pPr>
            <a:r>
              <a:rPr lang="en-US" sz="1800" dirty="0"/>
              <a:t>Humans and other mammals</a:t>
            </a:r>
            <a:r>
              <a:rPr lang="en-US" sz="1800" dirty="0"/>
              <a:t> </a:t>
            </a:r>
          </a:p>
        </p:txBody>
      </p:sp>
    </p:spTree>
    <p:extLst>
      <p:ext uri="{BB962C8B-B14F-4D97-AF65-F5344CB8AC3E}">
        <p14:creationId xmlns:p14="http://schemas.microsoft.com/office/powerpoint/2010/main" val="421357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79" y="335783"/>
            <a:ext cx="7902021" cy="6065017"/>
          </a:xfrm>
        </p:spPr>
        <p:txBody>
          <a:bodyPr>
            <a:normAutofit/>
          </a:bodyPr>
          <a:lstStyle/>
          <a:p>
            <a:pPr marL="114300" indent="0">
              <a:buNone/>
            </a:pPr>
            <a:r>
              <a:rPr lang="en-US" b="1" dirty="0"/>
              <a:t>Sequence</a:t>
            </a:r>
            <a:r>
              <a:rPr lang="en-US" dirty="0"/>
              <a:t> </a:t>
            </a:r>
            <a:endParaRPr lang="en-US" dirty="0" smtClean="0"/>
          </a:p>
          <a:p>
            <a:pPr marL="114300" indent="0">
              <a:buNone/>
            </a:pPr>
            <a:r>
              <a:rPr lang="en-US" sz="1900" dirty="0" smtClean="0"/>
              <a:t>MKRKCLSKRLMLAITMATIFTVNSTLPIYAAVDKNNATAAVQNESKRYTVSYLKTLNYYDLVDLLVKTEIENLPDLFQYSSDAKEFYGNKTRMSFIMDEIGRRAPQYTEIDHKGIPTLVEVVRAGFYLGFHNKELNEINKRSFKERVIPSILAIQKNPNFKLGTEVQDKIVSATGLLAGNETAPPEVVNNFTPILQDCIKNIDRYALDDLKSKALFNVLAAPTYDITEYLRATKEKPENTPWYGKIDGFINELKKLALYGKINDNNSWIIDNGIYHIAPLGKLHSNNKIGIETLTEVMKVYPYLSMQHLQSADQIKRHYDSKDAEGNKIPLDKFKKEGKEKYCPKTYTFDDGKVIIKAGARVEEEKVKRLYWASKEVNSQFFRVYGIDKPLEEGNPDDILTMVIYNSPEEYKLNSVLYGYDTNNGGMYIEPEGTFFTYEREAQESTYTLEELFRHEYTHYLQGRYAVPGQWGRTKLYDNDRLTWYEEGGAELFAGSTRTSGILPRKSIVSNIHNTTRNNRYKLSDTVHSKYGASFEFYNYACMFMDYMYNKDMGILNKLNDLAKNNDVDGYDNYIRDLSSNYALNDKYQDHMQERIDNYENLTVPFVADDYLVRHAYKNPNEIYSEISEVAKLKDAKSEVKKSQYFSTFTLRGSYTGGASKGKLEDQKAMNKFIDDSLKKLDTYSWSGYKTLTAYFTNYKVDSSNRVTYDVVFHGYLPNEGDSKNSLPYGKINGTYKGTEKEKIKFSSEGSFDPDGKIVSYEWDFGDGNKSNEENPEHSYDKVGTYTVKLKVTDDKGESSVSTTTAEIKDLSENKLPVIYMHVPKSGALNQKVVFYGKGTYDPDGSIAGYQWDFGDGSDFSSEQNPSHVYTKKGEYTVTLRVMDSSGQMSEKTMKIKITDPVYPIGTEKEPNNSKETASGPIVPGIPVSGTIENTSDQDYFYFDVITPGEVKIDINKLGYGGATWVVYDENNNAVSYATDDGQNLSGKFKADKPGRYYIHLYMFNGSYMPYRINIEGSVGR </a:t>
            </a:r>
            <a:endParaRPr lang="en-US" sz="1900" dirty="0"/>
          </a:p>
        </p:txBody>
      </p:sp>
    </p:spTree>
    <p:extLst>
      <p:ext uri="{BB962C8B-B14F-4D97-AF65-F5344CB8AC3E}">
        <p14:creationId xmlns:p14="http://schemas.microsoft.com/office/powerpoint/2010/main" val="2745396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32" y="948952"/>
            <a:ext cx="7507867" cy="5451848"/>
          </a:xfrm>
        </p:spPr>
        <p:txBody>
          <a:bodyPr/>
          <a:lstStyle/>
          <a:p>
            <a:pPr marL="114300" indent="0">
              <a:buNone/>
            </a:pPr>
            <a:r>
              <a:rPr lang="en-US" b="1" dirty="0"/>
              <a:t>Targets</a:t>
            </a:r>
            <a:r>
              <a:rPr lang="en-US" dirty="0"/>
              <a:t> </a:t>
            </a:r>
            <a:endParaRPr lang="en-US" dirty="0" smtClean="0"/>
          </a:p>
          <a:p>
            <a:pPr marL="114300" indent="0">
              <a:lnSpc>
                <a:spcPct val="140000"/>
              </a:lnSpc>
              <a:buNone/>
            </a:pPr>
            <a:r>
              <a:rPr lang="en-US" sz="1800" dirty="0"/>
              <a:t>Collagen alpha-1(I) </a:t>
            </a:r>
            <a:r>
              <a:rPr lang="en-US" sz="1800" dirty="0" err="1"/>
              <a:t>chain,Collagen</a:t>
            </a:r>
            <a:r>
              <a:rPr lang="en-US" sz="1800" dirty="0"/>
              <a:t> alpha-1(II) </a:t>
            </a:r>
            <a:r>
              <a:rPr lang="en-US" sz="1800" dirty="0" err="1"/>
              <a:t>chain,Collagen</a:t>
            </a:r>
            <a:r>
              <a:rPr lang="en-US" sz="1800" dirty="0"/>
              <a:t> alpha-1(III) </a:t>
            </a:r>
            <a:r>
              <a:rPr lang="en-US" sz="1800" dirty="0" err="1"/>
              <a:t>chain,Collagen</a:t>
            </a:r>
            <a:r>
              <a:rPr lang="en-US" sz="1800" dirty="0"/>
              <a:t> alpha-2(I) chain</a:t>
            </a:r>
            <a:r>
              <a:rPr lang="en-US" sz="1800" dirty="0"/>
              <a:t> </a:t>
            </a:r>
          </a:p>
        </p:txBody>
      </p:sp>
    </p:spTree>
    <p:extLst>
      <p:ext uri="{BB962C8B-B14F-4D97-AF65-F5344CB8AC3E}">
        <p14:creationId xmlns:p14="http://schemas.microsoft.com/office/powerpoint/2010/main" val="175440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79" y="321184"/>
            <a:ext cx="7902021" cy="6079616"/>
          </a:xfrm>
        </p:spPr>
        <p:txBody>
          <a:bodyPr>
            <a:normAutofit/>
          </a:bodyPr>
          <a:lstStyle/>
          <a:p>
            <a:pPr marL="114300" indent="0">
              <a:buNone/>
            </a:pPr>
            <a:r>
              <a:rPr lang="en-US" b="1" dirty="0"/>
              <a:t>Brands</a:t>
            </a:r>
            <a:r>
              <a:rPr lang="en-US" dirty="0"/>
              <a:t> </a:t>
            </a:r>
            <a:r>
              <a:rPr lang="en-US" dirty="0" smtClean="0"/>
              <a:t> :  </a:t>
            </a:r>
            <a:r>
              <a:rPr lang="en-US" sz="1800" dirty="0" err="1"/>
              <a:t>Santyl</a:t>
            </a:r>
            <a:r>
              <a:rPr lang="en-US" sz="1800" dirty="0"/>
              <a:t> </a:t>
            </a:r>
            <a:endParaRPr lang="en-US" sz="1800" dirty="0" smtClean="0"/>
          </a:p>
          <a:p>
            <a:pPr marL="114300" indent="0">
              <a:buNone/>
            </a:pPr>
            <a:r>
              <a:rPr lang="en-US" b="1" dirty="0"/>
              <a:t>Company</a:t>
            </a:r>
            <a:r>
              <a:rPr lang="en-US" dirty="0"/>
              <a:t> </a:t>
            </a:r>
            <a:r>
              <a:rPr lang="en-US" dirty="0" smtClean="0"/>
              <a:t> : </a:t>
            </a:r>
            <a:r>
              <a:rPr lang="en-US" sz="1800" dirty="0"/>
              <a:t>Advance </a:t>
            </a:r>
            <a:r>
              <a:rPr lang="en-US" sz="1800" dirty="0" err="1"/>
              <a:t>Biofactures</a:t>
            </a:r>
            <a:r>
              <a:rPr lang="en-US" sz="1800" dirty="0"/>
              <a:t> Corp</a:t>
            </a:r>
            <a:r>
              <a:rPr lang="en-US" sz="1800" dirty="0"/>
              <a:t> </a:t>
            </a:r>
            <a:endParaRPr lang="en-US" sz="1800" dirty="0" smtClean="0"/>
          </a:p>
          <a:p>
            <a:pPr marL="114300" indent="0">
              <a:buNone/>
            </a:pPr>
            <a:r>
              <a:rPr lang="en-US" b="1" dirty="0"/>
              <a:t>Description</a:t>
            </a:r>
            <a:r>
              <a:rPr lang="en-US" dirty="0"/>
              <a:t> </a:t>
            </a:r>
            <a:r>
              <a:rPr lang="en-US" dirty="0" smtClean="0"/>
              <a:t> : </a:t>
            </a:r>
            <a:r>
              <a:rPr lang="en-US" sz="1800" dirty="0"/>
              <a:t>Collagenase </a:t>
            </a:r>
            <a:r>
              <a:rPr lang="en-US" sz="1800" dirty="0" err="1"/>
              <a:t>Santyl</a:t>
            </a:r>
            <a:r>
              <a:rPr lang="en-US" sz="1800" dirty="0"/>
              <a:t>® (collagenase) Ointment is a sterile enzymatic debriding ointment which contains 250 collagenase units per gram of white petrolatum USP. The enzyme collagenase is derived from the fermentation by Clostridium </a:t>
            </a:r>
            <a:r>
              <a:rPr lang="en-US" sz="1800" dirty="0" err="1"/>
              <a:t>histolyticum</a:t>
            </a:r>
            <a:r>
              <a:rPr lang="en-US" sz="1800" dirty="0"/>
              <a:t>. It possesses the unique ability to digest collagen in necrotic tissue. </a:t>
            </a:r>
            <a:r>
              <a:rPr lang="en-US" sz="1800" dirty="0" smtClean="0"/>
              <a:t> </a:t>
            </a:r>
          </a:p>
          <a:p>
            <a:pPr marL="114300" indent="0">
              <a:buNone/>
            </a:pPr>
            <a:r>
              <a:rPr lang="en-US" b="1" dirty="0"/>
              <a:t>Used For/Prescribed for</a:t>
            </a:r>
            <a:r>
              <a:rPr lang="en-US" dirty="0"/>
              <a:t> </a:t>
            </a:r>
            <a:r>
              <a:rPr lang="en-US" dirty="0" smtClean="0"/>
              <a:t>: </a:t>
            </a:r>
            <a:r>
              <a:rPr lang="en-US" sz="1800" dirty="0"/>
              <a:t>It is used for removing dead skin from wounds and burned areas. </a:t>
            </a:r>
            <a:r>
              <a:rPr lang="en-US" sz="1800" dirty="0" err="1"/>
              <a:t>Santyl</a:t>
            </a:r>
            <a:r>
              <a:rPr lang="en-US" sz="1800" dirty="0"/>
              <a:t> ointment is an enzymatic debriding ointment. It works by breaking down dead skin.</a:t>
            </a:r>
            <a:r>
              <a:rPr lang="en-US" sz="1800" dirty="0"/>
              <a:t> </a:t>
            </a:r>
            <a:endParaRPr lang="en-US" sz="1800" dirty="0" smtClean="0"/>
          </a:p>
          <a:p>
            <a:pPr marL="114300" indent="0">
              <a:buNone/>
            </a:pPr>
            <a:r>
              <a:rPr lang="en-US" b="1" dirty="0"/>
              <a:t>Formulation</a:t>
            </a:r>
            <a:r>
              <a:rPr lang="en-US" dirty="0"/>
              <a:t> : </a:t>
            </a:r>
            <a:r>
              <a:rPr lang="en-US" sz="1800" dirty="0"/>
              <a:t>Collagenase </a:t>
            </a:r>
            <a:r>
              <a:rPr lang="en-US" sz="1800" dirty="0" err="1"/>
              <a:t>Santyl</a:t>
            </a:r>
            <a:r>
              <a:rPr lang="en-US" sz="1800" dirty="0"/>
              <a:t>® Ointment contains 250 units of collagenase enzyme per gram of white petrolatum USP. The potency assay of collagenase is based on the digestion of </a:t>
            </a:r>
            <a:r>
              <a:rPr lang="en-US" sz="1800" dirty="0" err="1"/>
              <a:t>undenatured</a:t>
            </a:r>
            <a:r>
              <a:rPr lang="en-US" sz="1800" dirty="0"/>
              <a:t> collagen (from bovine Achilles tendon) at pH 7.2 and 37°C for 24 hours. The number of peptide bonds cleaved are measured by reaction with </a:t>
            </a:r>
            <a:r>
              <a:rPr lang="en-US" sz="1800" dirty="0" err="1"/>
              <a:t>ninhydrin</a:t>
            </a:r>
            <a:r>
              <a:rPr lang="en-US" sz="1800" dirty="0"/>
              <a:t>. Amino groups released by a trypsin digestion control are subtracted. One net collagenase unit will solubilize </a:t>
            </a:r>
            <a:r>
              <a:rPr lang="en-US" sz="1800" dirty="0" err="1"/>
              <a:t>ninhydrin</a:t>
            </a:r>
            <a:r>
              <a:rPr lang="en-US" sz="1800" dirty="0"/>
              <a:t> reactive material equivalent to 4 micromoles of </a:t>
            </a:r>
            <a:r>
              <a:rPr lang="en-US" sz="1800" dirty="0" err="1"/>
              <a:t>leucine</a:t>
            </a:r>
            <a:r>
              <a:rPr lang="en-US" sz="1800" dirty="0"/>
              <a:t>. Collagenase </a:t>
            </a:r>
            <a:r>
              <a:rPr lang="en-US" sz="1800" dirty="0" err="1"/>
              <a:t>Santyl</a:t>
            </a:r>
            <a:r>
              <a:rPr lang="en-US" sz="1800" dirty="0"/>
              <a:t> (collagenase) ® Ointment is available in 15 gram and 30 gram tubes. </a:t>
            </a:r>
          </a:p>
          <a:p>
            <a:pPr marL="114300" indent="0">
              <a:buNone/>
            </a:pPr>
            <a:endParaRPr lang="en-US" dirty="0"/>
          </a:p>
        </p:txBody>
      </p:sp>
    </p:spTree>
    <p:extLst>
      <p:ext uri="{BB962C8B-B14F-4D97-AF65-F5344CB8AC3E}">
        <p14:creationId xmlns:p14="http://schemas.microsoft.com/office/powerpoint/2010/main" val="962627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769" y="335784"/>
            <a:ext cx="7926868" cy="6321476"/>
          </a:xfrm>
        </p:spPr>
        <p:txBody>
          <a:bodyPr>
            <a:normAutofit fontScale="92500" lnSpcReduction="20000"/>
          </a:bodyPr>
          <a:lstStyle/>
          <a:p>
            <a:pPr marL="114300" indent="0">
              <a:buNone/>
            </a:pPr>
            <a:r>
              <a:rPr lang="en-US" b="1" dirty="0" smtClean="0"/>
              <a:t>Form:  </a:t>
            </a:r>
            <a:r>
              <a:rPr lang="en-US" sz="1900" dirty="0"/>
              <a:t>sterile enzymatic debriding ointment</a:t>
            </a:r>
            <a:r>
              <a:rPr lang="en-US" sz="1900" dirty="0"/>
              <a:t> </a:t>
            </a:r>
            <a:endParaRPr lang="en-US" sz="1900" b="1" dirty="0" smtClean="0"/>
          </a:p>
          <a:p>
            <a:pPr marL="114300" indent="0">
              <a:buNone/>
            </a:pPr>
            <a:r>
              <a:rPr lang="en-US" b="1" dirty="0" smtClean="0"/>
              <a:t>Route </a:t>
            </a:r>
            <a:r>
              <a:rPr lang="en-US" b="1" dirty="0"/>
              <a:t>of administration</a:t>
            </a:r>
            <a:r>
              <a:rPr lang="en-US" dirty="0"/>
              <a:t> </a:t>
            </a:r>
            <a:r>
              <a:rPr lang="en-US" sz="1900" dirty="0" smtClean="0"/>
              <a:t>:  </a:t>
            </a:r>
            <a:r>
              <a:rPr lang="en-US" sz="1900" dirty="0"/>
              <a:t>Apply on the affected area.</a:t>
            </a:r>
            <a:r>
              <a:rPr lang="en-US" sz="1900" dirty="0"/>
              <a:t> </a:t>
            </a:r>
            <a:endParaRPr lang="en-US" sz="1900" dirty="0" smtClean="0"/>
          </a:p>
          <a:p>
            <a:pPr marL="114300" indent="0">
              <a:buNone/>
            </a:pPr>
            <a:r>
              <a:rPr lang="en-US" b="1" dirty="0"/>
              <a:t>Dosage </a:t>
            </a:r>
            <a:r>
              <a:rPr lang="en-US" b="1" dirty="0" smtClean="0"/>
              <a:t>:  </a:t>
            </a:r>
            <a:r>
              <a:rPr lang="en-US" sz="1900" dirty="0"/>
              <a:t>Collagenase </a:t>
            </a:r>
            <a:r>
              <a:rPr lang="en-US" sz="1900" dirty="0" err="1"/>
              <a:t>Santyl</a:t>
            </a:r>
            <a:r>
              <a:rPr lang="en-US" sz="1900" dirty="0"/>
              <a:t> (collagenase) ® Ointment should be applied once daily (or more frequently if the dressing becomes soiled as from incontinence).</a:t>
            </a:r>
            <a:r>
              <a:rPr lang="en-US" sz="1900" dirty="0"/>
              <a:t> </a:t>
            </a:r>
            <a:endParaRPr lang="en-US" sz="1900" b="1" dirty="0" smtClean="0"/>
          </a:p>
          <a:p>
            <a:pPr marL="114300" indent="0">
              <a:buNone/>
            </a:pPr>
            <a:r>
              <a:rPr lang="en-US" b="1" dirty="0"/>
              <a:t>Contraindication</a:t>
            </a:r>
            <a:r>
              <a:rPr lang="en-US" dirty="0"/>
              <a:t> </a:t>
            </a:r>
            <a:r>
              <a:rPr lang="en-US" dirty="0" smtClean="0"/>
              <a:t>: </a:t>
            </a:r>
            <a:r>
              <a:rPr lang="en-US" sz="1900" dirty="0"/>
              <a:t>hypersensitivity</a:t>
            </a:r>
            <a:r>
              <a:rPr lang="en-US" sz="1900" dirty="0"/>
              <a:t> </a:t>
            </a:r>
            <a:endParaRPr lang="en-US" sz="1900" dirty="0" smtClean="0"/>
          </a:p>
          <a:p>
            <a:pPr marL="114300" indent="0">
              <a:buNone/>
            </a:pPr>
            <a:r>
              <a:rPr lang="en-US" b="1" dirty="0"/>
              <a:t>Side effects</a:t>
            </a:r>
            <a:r>
              <a:rPr lang="en-US" dirty="0"/>
              <a:t> </a:t>
            </a:r>
            <a:r>
              <a:rPr lang="en-US" dirty="0" smtClean="0"/>
              <a:t>:  </a:t>
            </a:r>
            <a:r>
              <a:rPr lang="en-US" sz="1900" dirty="0"/>
              <a:t>SEVERE side effects may be</a:t>
            </a:r>
            <a:r>
              <a:rPr lang="en-US" sz="1900" dirty="0" smtClean="0"/>
              <a:t>:</a:t>
            </a:r>
            <a:r>
              <a:rPr lang="en-US" sz="1900" dirty="0"/>
              <a:t> </a:t>
            </a:r>
            <a:r>
              <a:rPr lang="en-US" sz="1900" dirty="0" smtClean="0"/>
              <a:t> </a:t>
            </a:r>
            <a:r>
              <a:rPr lang="en-US" sz="1900" dirty="0"/>
              <a:t>Severe allergic reactions (rash; hives; itching; difficulty breathing; tightness in the chest; swelling of the mouth, face, lips, or tongue); signs of infection (</a:t>
            </a:r>
            <a:r>
              <a:rPr lang="en-US" sz="1900" dirty="0" err="1"/>
              <a:t>eg</a:t>
            </a:r>
            <a:r>
              <a:rPr lang="en-US" sz="1900" dirty="0"/>
              <a:t>, fever, chills, or persistent sore throat)</a:t>
            </a:r>
            <a:r>
              <a:rPr lang="en-US" sz="1900" dirty="0" smtClean="0"/>
              <a:t>.</a:t>
            </a:r>
          </a:p>
          <a:p>
            <a:pPr marL="114300" indent="0">
              <a:buNone/>
            </a:pPr>
            <a:r>
              <a:rPr lang="en-US" sz="1900" dirty="0"/>
              <a:t/>
            </a:r>
            <a:br>
              <a:rPr lang="en-US" sz="1900" dirty="0"/>
            </a:br>
            <a:r>
              <a:rPr lang="en-US" b="1" dirty="0" smtClean="0"/>
              <a:t>Drug </a:t>
            </a:r>
            <a:r>
              <a:rPr lang="en-US" b="1" dirty="0"/>
              <a:t>Interaction </a:t>
            </a:r>
            <a:r>
              <a:rPr lang="en-US" b="1" dirty="0" smtClean="0"/>
              <a:t>: </a:t>
            </a:r>
            <a:r>
              <a:rPr lang="en-US" sz="1900" dirty="0"/>
              <a:t>A total of 5 drugs (14 brand and generic names) are known to interact moderately with </a:t>
            </a:r>
            <a:r>
              <a:rPr lang="en-US" sz="1900" dirty="0" err="1"/>
              <a:t>Santyl</a:t>
            </a:r>
            <a:r>
              <a:rPr lang="en-US" sz="1900" dirty="0"/>
              <a:t> (collagenase topical).                                                                                                                                                                               </a:t>
            </a:r>
            <a:r>
              <a:rPr lang="en-US" sz="1900" dirty="0" err="1"/>
              <a:t>Grafco</a:t>
            </a:r>
            <a:r>
              <a:rPr lang="en-US" sz="1900" dirty="0"/>
              <a:t> Silver Nitrate (silver nitrate topical)</a:t>
            </a:r>
            <a:br>
              <a:rPr lang="en-US" sz="1900" dirty="0"/>
            </a:br>
            <a:r>
              <a:rPr lang="en-US" sz="1900" dirty="0" err="1"/>
              <a:t>Mersol</a:t>
            </a:r>
            <a:r>
              <a:rPr lang="en-US" sz="1900" dirty="0"/>
              <a:t> (</a:t>
            </a:r>
            <a:r>
              <a:rPr lang="en-US" sz="1900" dirty="0" err="1"/>
              <a:t>thimerosal</a:t>
            </a:r>
            <a:r>
              <a:rPr lang="en-US" sz="1900" dirty="0"/>
              <a:t> topical)</a:t>
            </a:r>
            <a:br>
              <a:rPr lang="en-US" sz="1900" dirty="0"/>
            </a:br>
            <a:r>
              <a:rPr lang="en-US" sz="1900" dirty="0" err="1"/>
              <a:t>Silvadene</a:t>
            </a:r>
            <a:r>
              <a:rPr lang="en-US" sz="1900" dirty="0"/>
              <a:t> (silver sulfadiazine topical)</a:t>
            </a:r>
            <a:br>
              <a:rPr lang="en-US" sz="1900" dirty="0"/>
            </a:br>
            <a:r>
              <a:rPr lang="en-US" sz="1900" dirty="0" err="1"/>
              <a:t>Silvadene</a:t>
            </a:r>
            <a:r>
              <a:rPr lang="en-US" sz="1900" dirty="0"/>
              <a:t> Cream 1% (silver sulfadiazine topical)</a:t>
            </a:r>
            <a:br>
              <a:rPr lang="en-US" sz="1900" dirty="0"/>
            </a:br>
            <a:r>
              <a:rPr lang="en-US" sz="1900" dirty="0" err="1"/>
              <a:t>SilvaSorb</a:t>
            </a:r>
            <a:r>
              <a:rPr lang="en-US" sz="1900" dirty="0"/>
              <a:t> (silver topical)</a:t>
            </a:r>
            <a:br>
              <a:rPr lang="en-US" sz="1900" dirty="0"/>
            </a:br>
            <a:r>
              <a:rPr lang="en-US" sz="1900" dirty="0"/>
              <a:t>silver nitrate topical</a:t>
            </a:r>
            <a:br>
              <a:rPr lang="en-US" sz="1900" dirty="0"/>
            </a:br>
            <a:r>
              <a:rPr lang="en-US" sz="1900" dirty="0"/>
              <a:t>silver sulfadiazine topical</a:t>
            </a:r>
            <a:br>
              <a:rPr lang="en-US" sz="1900" dirty="0"/>
            </a:br>
            <a:r>
              <a:rPr lang="en-US" sz="1900" dirty="0"/>
              <a:t>silver topical</a:t>
            </a:r>
            <a:br>
              <a:rPr lang="en-US" sz="1900" dirty="0"/>
            </a:br>
            <a:r>
              <a:rPr lang="en-US" sz="1900" dirty="0"/>
              <a:t>silver / zinc oxide topical</a:t>
            </a:r>
            <a:br>
              <a:rPr lang="en-US" sz="1900" dirty="0"/>
            </a:br>
            <a:r>
              <a:rPr lang="en-US" sz="1900" dirty="0" err="1"/>
              <a:t>SilvrSTAT</a:t>
            </a:r>
            <a:r>
              <a:rPr lang="en-US" sz="1900" dirty="0"/>
              <a:t> (silver topical)</a:t>
            </a:r>
            <a:br>
              <a:rPr lang="en-US" sz="1900" dirty="0"/>
            </a:br>
            <a:r>
              <a:rPr lang="en-US" sz="1900" dirty="0"/>
              <a:t>SSD (silver sulfadiazine topical)</a:t>
            </a:r>
            <a:br>
              <a:rPr lang="en-US" sz="1900" dirty="0"/>
            </a:br>
            <a:r>
              <a:rPr lang="en-US" sz="1900" dirty="0"/>
              <a:t>SSD AF (silver sulfadiazine topical)</a:t>
            </a:r>
            <a:br>
              <a:rPr lang="en-US" sz="1900" dirty="0"/>
            </a:br>
            <a:r>
              <a:rPr lang="en-US" sz="1900" dirty="0" err="1"/>
              <a:t>Thermazene</a:t>
            </a:r>
            <a:r>
              <a:rPr lang="en-US" sz="1900" dirty="0"/>
              <a:t> (silver sulfadiazine topical)</a:t>
            </a:r>
            <a:br>
              <a:rPr lang="en-US" sz="1900" dirty="0"/>
            </a:br>
            <a:r>
              <a:rPr lang="en-US" sz="1900" dirty="0" err="1"/>
              <a:t>thimerosal</a:t>
            </a:r>
            <a:r>
              <a:rPr lang="en-US" sz="1900" dirty="0"/>
              <a:t> topical</a:t>
            </a:r>
            <a:r>
              <a:rPr lang="en-US" sz="1900" dirty="0"/>
              <a:t> </a:t>
            </a:r>
            <a:endParaRPr lang="en-US" sz="1900" b="1" dirty="0" smtClean="0"/>
          </a:p>
          <a:p>
            <a:pPr marL="114300" indent="0">
              <a:buNone/>
            </a:pPr>
            <a:endParaRPr lang="en-US" dirty="0"/>
          </a:p>
        </p:txBody>
      </p:sp>
    </p:spTree>
    <p:extLst>
      <p:ext uri="{BB962C8B-B14F-4D97-AF65-F5344CB8AC3E}">
        <p14:creationId xmlns:p14="http://schemas.microsoft.com/office/powerpoint/2010/main" val="3690776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79" y="321184"/>
            <a:ext cx="7902021" cy="6079616"/>
          </a:xfrm>
        </p:spPr>
        <p:txBody>
          <a:bodyPr>
            <a:normAutofit lnSpcReduction="10000"/>
          </a:bodyPr>
          <a:lstStyle/>
          <a:p>
            <a:pPr marL="114300" indent="0">
              <a:buNone/>
            </a:pPr>
            <a:r>
              <a:rPr lang="en-US" b="1" dirty="0"/>
              <a:t>Brands</a:t>
            </a:r>
            <a:r>
              <a:rPr lang="en-US" dirty="0"/>
              <a:t> </a:t>
            </a:r>
            <a:r>
              <a:rPr lang="en-US" dirty="0" smtClean="0"/>
              <a:t> : </a:t>
            </a:r>
            <a:r>
              <a:rPr lang="en-US" sz="1800" dirty="0" err="1"/>
              <a:t>Xiaflex</a:t>
            </a:r>
            <a:r>
              <a:rPr lang="en-US" sz="1800" dirty="0"/>
              <a:t> </a:t>
            </a:r>
            <a:r>
              <a:rPr lang="en-US" sz="1800" dirty="0" smtClean="0"/>
              <a:t> </a:t>
            </a:r>
          </a:p>
          <a:p>
            <a:pPr marL="114300" indent="0">
              <a:buNone/>
            </a:pPr>
            <a:r>
              <a:rPr lang="en-US" b="1" dirty="0"/>
              <a:t>Company</a:t>
            </a:r>
            <a:r>
              <a:rPr lang="en-US" dirty="0"/>
              <a:t> </a:t>
            </a:r>
            <a:r>
              <a:rPr lang="en-US" dirty="0" smtClean="0"/>
              <a:t> :  </a:t>
            </a:r>
            <a:r>
              <a:rPr lang="en-US" sz="1800" dirty="0"/>
              <a:t>Advance </a:t>
            </a:r>
            <a:r>
              <a:rPr lang="en-US" sz="1800" dirty="0" err="1"/>
              <a:t>Biofactures</a:t>
            </a:r>
            <a:r>
              <a:rPr lang="en-US" sz="1800" dirty="0"/>
              <a:t> Corp</a:t>
            </a:r>
            <a:r>
              <a:rPr lang="en-US" sz="1800" dirty="0"/>
              <a:t> </a:t>
            </a:r>
            <a:endParaRPr lang="en-US" sz="1800" dirty="0" smtClean="0"/>
          </a:p>
          <a:p>
            <a:pPr marL="114300" indent="0">
              <a:buNone/>
            </a:pPr>
            <a:r>
              <a:rPr lang="en-US" b="1" dirty="0"/>
              <a:t>Description</a:t>
            </a:r>
            <a:r>
              <a:rPr lang="en-US" dirty="0"/>
              <a:t> </a:t>
            </a:r>
            <a:r>
              <a:rPr lang="en-US" dirty="0" smtClean="0"/>
              <a:t> :</a:t>
            </a:r>
            <a:r>
              <a:rPr lang="en-US" sz="1900" dirty="0" smtClean="0"/>
              <a:t>  </a:t>
            </a:r>
            <a:r>
              <a:rPr lang="en-US" sz="1900" dirty="0"/>
              <a:t>XIAFLEX contains purified collagenase clostridium </a:t>
            </a:r>
            <a:r>
              <a:rPr lang="en-US" sz="1900" dirty="0" err="1"/>
              <a:t>histolyticum</a:t>
            </a:r>
            <a:r>
              <a:rPr lang="en-US" sz="1900" dirty="0"/>
              <a:t>, consisting of two microbial collagenases in a defined mass ratio, Collagenase AUX-I and Collagenase AUX-II, which are isolated and purified from the fermentation of Clostridium </a:t>
            </a:r>
            <a:r>
              <a:rPr lang="en-US" sz="1900" dirty="0" err="1"/>
              <a:t>histolyticum</a:t>
            </a:r>
            <a:r>
              <a:rPr lang="en-US" sz="1900" dirty="0"/>
              <a:t> bacteria.</a:t>
            </a:r>
            <a:br>
              <a:rPr lang="en-US" sz="1900" dirty="0"/>
            </a:br>
            <a:r>
              <a:rPr lang="en-US" sz="1900" dirty="0" smtClean="0"/>
              <a:t>	Collagenase </a:t>
            </a:r>
            <a:r>
              <a:rPr lang="en-US" sz="1900" dirty="0"/>
              <a:t>AUX-I is a single polypeptide chain consisting of approximately 1000 amino acids of known sequence. It has an observed molecular weight of 114 </a:t>
            </a:r>
            <a:r>
              <a:rPr lang="en-US" sz="1900" dirty="0" err="1"/>
              <a:t>kiloDaltons</a:t>
            </a:r>
            <a:r>
              <a:rPr lang="en-US" sz="1900" dirty="0"/>
              <a:t> (</a:t>
            </a:r>
            <a:r>
              <a:rPr lang="en-US" sz="1900" dirty="0" err="1"/>
              <a:t>kDa</a:t>
            </a:r>
            <a:r>
              <a:rPr lang="en-US" sz="1900" dirty="0"/>
              <a:t>). It belongs to the class I Clostridium </a:t>
            </a:r>
            <a:r>
              <a:rPr lang="en-US" sz="1900" dirty="0" err="1"/>
              <a:t>histolyticum</a:t>
            </a:r>
            <a:r>
              <a:rPr lang="en-US" sz="1900" dirty="0"/>
              <a:t> collagenases.</a:t>
            </a:r>
            <a:br>
              <a:rPr lang="en-US" sz="1900" dirty="0"/>
            </a:br>
            <a:r>
              <a:rPr lang="en-US" sz="1900" dirty="0" smtClean="0"/>
              <a:t>	Collagenase </a:t>
            </a:r>
            <a:r>
              <a:rPr lang="en-US" sz="1900" dirty="0"/>
              <a:t>AUX-II is a single polypeptide chain consisting of approximately 1000 amino acids of deduced sequence. It has an observed molecular weight of 113 </a:t>
            </a:r>
            <a:r>
              <a:rPr lang="en-US" sz="1900" dirty="0" err="1"/>
              <a:t>kDa</a:t>
            </a:r>
            <a:r>
              <a:rPr lang="en-US" sz="1900" dirty="0"/>
              <a:t>. It belongs to the class II Clostridium </a:t>
            </a:r>
            <a:r>
              <a:rPr lang="en-US" sz="1900" dirty="0" err="1"/>
              <a:t>histolyticum</a:t>
            </a:r>
            <a:r>
              <a:rPr lang="en-US" sz="1900" dirty="0"/>
              <a:t> collagenases.</a:t>
            </a:r>
            <a:br>
              <a:rPr lang="en-US" sz="1900" dirty="0"/>
            </a:br>
            <a:endParaRPr lang="en-US" dirty="0" smtClean="0"/>
          </a:p>
          <a:p>
            <a:pPr marL="114300" indent="0">
              <a:buNone/>
            </a:pPr>
            <a:r>
              <a:rPr lang="en-US" b="1" dirty="0"/>
              <a:t>Used For/</a:t>
            </a:r>
            <a:r>
              <a:rPr lang="en-US" b="1" dirty="0" smtClean="0"/>
              <a:t>Prescribed </a:t>
            </a:r>
            <a:r>
              <a:rPr lang="en-US" b="1" dirty="0"/>
              <a:t>for</a:t>
            </a:r>
            <a:r>
              <a:rPr lang="en-US" dirty="0"/>
              <a:t> </a:t>
            </a:r>
            <a:r>
              <a:rPr lang="en-US" dirty="0" smtClean="0"/>
              <a:t>: </a:t>
            </a:r>
            <a:r>
              <a:rPr lang="en-US" sz="1900" dirty="0"/>
              <a:t>XIAFLEX is indicated for the treatment of adult patients with </a:t>
            </a:r>
            <a:r>
              <a:rPr lang="en-US" sz="1900" dirty="0" err="1"/>
              <a:t>Dupuytren's</a:t>
            </a:r>
            <a:r>
              <a:rPr lang="en-US" sz="1900" dirty="0"/>
              <a:t> contracture with a palpable cord. XIAFLEX is also indicated for the treatment of adult men with </a:t>
            </a:r>
            <a:r>
              <a:rPr lang="en-US" sz="1900" dirty="0" err="1"/>
              <a:t>Peyronie's</a:t>
            </a:r>
            <a:r>
              <a:rPr lang="en-US" sz="1900" dirty="0"/>
              <a:t> disease with a palpable plaque and curvature deformity of at least 30 degrees at the start of therapy.</a:t>
            </a:r>
            <a:br>
              <a:rPr lang="en-US" sz="1900" dirty="0"/>
            </a:br>
            <a:endParaRPr lang="en-US" sz="1900" dirty="0" smtClean="0"/>
          </a:p>
          <a:p>
            <a:pPr marL="114300" indent="0">
              <a:buNone/>
            </a:pPr>
            <a:endParaRPr lang="en-US" dirty="0"/>
          </a:p>
        </p:txBody>
      </p:sp>
    </p:spTree>
    <p:extLst>
      <p:ext uri="{BB962C8B-B14F-4D97-AF65-F5344CB8AC3E}">
        <p14:creationId xmlns:p14="http://schemas.microsoft.com/office/powerpoint/2010/main" val="72103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83" y="248187"/>
            <a:ext cx="7931217" cy="6152613"/>
          </a:xfrm>
        </p:spPr>
        <p:txBody>
          <a:bodyPr>
            <a:normAutofit fontScale="92500" lnSpcReduction="10000"/>
          </a:bodyPr>
          <a:lstStyle/>
          <a:p>
            <a:pPr marL="114300" indent="0">
              <a:buNone/>
            </a:pPr>
            <a:r>
              <a:rPr lang="en-US" b="1" dirty="0"/>
              <a:t>Formulation</a:t>
            </a:r>
            <a:r>
              <a:rPr lang="en-US" dirty="0"/>
              <a:t> </a:t>
            </a:r>
            <a:r>
              <a:rPr lang="en-US" dirty="0" smtClean="0"/>
              <a:t> : </a:t>
            </a:r>
            <a:r>
              <a:rPr lang="en-US" sz="1800" dirty="0" smtClean="0"/>
              <a:t> </a:t>
            </a:r>
            <a:r>
              <a:rPr lang="en-US" sz="1800" dirty="0"/>
              <a:t>XIAFLEX is available in single-use, glass vials containing 0.9 mg of collagenase clostridium </a:t>
            </a:r>
            <a:r>
              <a:rPr lang="en-US" sz="1800" dirty="0" err="1"/>
              <a:t>histolyticum</a:t>
            </a:r>
            <a:r>
              <a:rPr lang="en-US" sz="1800" dirty="0"/>
              <a:t>. Each vial also contains 0.5 mg of hydrochloric acid, 18.5 mg of sucrose, and 1.1 mg of </a:t>
            </a:r>
            <a:r>
              <a:rPr lang="en-US" sz="1800" dirty="0" err="1"/>
              <a:t>tromethamine</a:t>
            </a:r>
            <a:r>
              <a:rPr lang="en-US" sz="1800" dirty="0"/>
              <a:t>.</a:t>
            </a:r>
            <a:r>
              <a:rPr lang="en-US" sz="1800" dirty="0"/>
              <a:t> </a:t>
            </a:r>
            <a:endParaRPr lang="en-US" sz="1800" dirty="0" smtClean="0"/>
          </a:p>
          <a:p>
            <a:pPr marL="114300" indent="0">
              <a:buNone/>
            </a:pPr>
            <a:r>
              <a:rPr lang="en-US" sz="2600" b="1" dirty="0"/>
              <a:t>Form</a:t>
            </a:r>
            <a:r>
              <a:rPr lang="en-US" sz="2600" dirty="0"/>
              <a:t> </a:t>
            </a:r>
            <a:r>
              <a:rPr lang="en-US" sz="2600" dirty="0" smtClean="0"/>
              <a:t>: </a:t>
            </a:r>
            <a:r>
              <a:rPr lang="en-US" sz="1800" dirty="0"/>
              <a:t>sterile lyophilized powder (white cake) and must be reconstituted with the provided diluent prior to use.</a:t>
            </a:r>
            <a:r>
              <a:rPr lang="en-US" sz="1800" dirty="0"/>
              <a:t> </a:t>
            </a:r>
            <a:endParaRPr lang="en-US" sz="1800" dirty="0" smtClean="0"/>
          </a:p>
          <a:p>
            <a:pPr marL="114300" indent="0">
              <a:buNone/>
            </a:pPr>
            <a:r>
              <a:rPr lang="en-US" sz="2600" b="1" dirty="0"/>
              <a:t>Route of administration</a:t>
            </a:r>
            <a:r>
              <a:rPr lang="en-US" sz="2600" dirty="0"/>
              <a:t> </a:t>
            </a:r>
            <a:r>
              <a:rPr lang="en-US" sz="2600" dirty="0" smtClean="0"/>
              <a:t>:</a:t>
            </a:r>
            <a:r>
              <a:rPr lang="en-US" sz="2600" dirty="0"/>
              <a:t> </a:t>
            </a:r>
            <a:r>
              <a:rPr lang="en-US" sz="2600" dirty="0" smtClean="0"/>
              <a:t> </a:t>
            </a:r>
            <a:r>
              <a:rPr lang="en-US" sz="1800" dirty="0" err="1"/>
              <a:t>intralesional</a:t>
            </a:r>
            <a:r>
              <a:rPr lang="en-US" sz="1800" dirty="0"/>
              <a:t> injection</a:t>
            </a:r>
            <a:r>
              <a:rPr lang="en-US" sz="1800" dirty="0"/>
              <a:t> </a:t>
            </a:r>
            <a:endParaRPr lang="en-US" sz="1800" dirty="0" smtClean="0"/>
          </a:p>
          <a:p>
            <a:pPr marL="114300" indent="0">
              <a:buNone/>
            </a:pPr>
            <a:r>
              <a:rPr lang="en-US" sz="2400" b="1" dirty="0"/>
              <a:t>Dosage </a:t>
            </a:r>
            <a:r>
              <a:rPr lang="en-US" sz="2400" b="1" dirty="0" smtClean="0"/>
              <a:t> :</a:t>
            </a:r>
            <a:r>
              <a:rPr lang="en-US" sz="2400" dirty="0"/>
              <a:t> </a:t>
            </a:r>
            <a:r>
              <a:rPr lang="en-US" sz="2400" dirty="0" smtClean="0"/>
              <a:t> </a:t>
            </a:r>
            <a:r>
              <a:rPr lang="en-US" sz="1800" dirty="0"/>
              <a:t>The dose of XIAFLEX is 0.58 mg per injection into a palpable cord with a contracture of a </a:t>
            </a:r>
            <a:r>
              <a:rPr lang="en-US" sz="1800" dirty="0" err="1"/>
              <a:t>metacarpophalangeal</a:t>
            </a:r>
            <a:r>
              <a:rPr lang="en-US" sz="1800" dirty="0"/>
              <a:t> (MP) joint or a proximal </a:t>
            </a:r>
            <a:r>
              <a:rPr lang="en-US" sz="1800" dirty="0" err="1"/>
              <a:t>interphalangeal</a:t>
            </a:r>
            <a:r>
              <a:rPr lang="en-US" sz="1800" dirty="0"/>
              <a:t> (PIP) joint</a:t>
            </a:r>
            <a:r>
              <a:rPr lang="en-US" sz="1800" dirty="0"/>
              <a:t> </a:t>
            </a:r>
            <a:r>
              <a:rPr lang="en-US" sz="1800" dirty="0" smtClean="0"/>
              <a:t>.</a:t>
            </a:r>
          </a:p>
          <a:p>
            <a:pPr marL="114300" indent="0">
              <a:buNone/>
            </a:pPr>
            <a:r>
              <a:rPr lang="en-US" sz="2400" b="1" dirty="0"/>
              <a:t>Contraindication</a:t>
            </a:r>
            <a:r>
              <a:rPr lang="en-US" sz="2400" dirty="0"/>
              <a:t> </a:t>
            </a:r>
            <a:r>
              <a:rPr lang="en-US" sz="2400" dirty="0" smtClean="0"/>
              <a:t>:</a:t>
            </a:r>
            <a:r>
              <a:rPr lang="en-US" sz="2400" b="1" dirty="0"/>
              <a:t> </a:t>
            </a:r>
            <a:r>
              <a:rPr lang="en-US" sz="2400" b="1" dirty="0" smtClean="0"/>
              <a:t> </a:t>
            </a:r>
            <a:r>
              <a:rPr lang="en-US" sz="1800" dirty="0"/>
              <a:t>XIAFLEX is contraindicated </a:t>
            </a:r>
            <a:r>
              <a:rPr lang="en-US" sz="1800" dirty="0" smtClean="0"/>
              <a:t>in:</a:t>
            </a:r>
            <a:r>
              <a:rPr lang="en-US" sz="1800" dirty="0"/>
              <a:t> </a:t>
            </a:r>
            <a:endParaRPr lang="en-US" sz="1800" dirty="0" smtClean="0"/>
          </a:p>
          <a:p>
            <a:pPr marL="114300" indent="0">
              <a:buNone/>
            </a:pPr>
            <a:r>
              <a:rPr lang="en-US" sz="1800" dirty="0" smtClean="0"/>
              <a:t>the </a:t>
            </a:r>
            <a:r>
              <a:rPr lang="en-US" sz="1800" dirty="0"/>
              <a:t>treatment of </a:t>
            </a:r>
            <a:r>
              <a:rPr lang="en-US" sz="1800" dirty="0" err="1"/>
              <a:t>Peyronie's</a:t>
            </a:r>
            <a:r>
              <a:rPr lang="en-US" sz="1800" dirty="0"/>
              <a:t> plaques that involve the penile urethra due to potential risk to this structure.</a:t>
            </a:r>
            <a:br>
              <a:rPr lang="en-US" sz="1800" dirty="0"/>
            </a:br>
            <a:r>
              <a:rPr lang="en-US" sz="1800" dirty="0"/>
              <a:t>    patients with a history of hypersensitivity to XIAFLEX or to collagenase used in any other therapeutic application or application method</a:t>
            </a:r>
            <a:r>
              <a:rPr lang="en-US" sz="1800" dirty="0"/>
              <a:t> </a:t>
            </a:r>
            <a:endParaRPr lang="en-US" sz="1800" dirty="0" smtClean="0"/>
          </a:p>
          <a:p>
            <a:pPr marL="114300" indent="0">
              <a:buNone/>
            </a:pPr>
            <a:r>
              <a:rPr lang="en-US" sz="2400" b="1" dirty="0"/>
              <a:t>Side effects</a:t>
            </a:r>
            <a:r>
              <a:rPr lang="en-US" sz="2400" dirty="0"/>
              <a:t> </a:t>
            </a:r>
            <a:r>
              <a:rPr lang="en-US" sz="1800" dirty="0" smtClean="0"/>
              <a:t>:  </a:t>
            </a:r>
            <a:r>
              <a:rPr lang="en-US" sz="1800" dirty="0"/>
              <a:t>Common </a:t>
            </a:r>
            <a:r>
              <a:rPr lang="en-US" sz="1800" dirty="0" err="1"/>
              <a:t>Xiaflex</a:t>
            </a:r>
            <a:r>
              <a:rPr lang="en-US" sz="1800" dirty="0"/>
              <a:t> side effects may include:</a:t>
            </a:r>
            <a:br>
              <a:rPr lang="en-US" sz="1800" dirty="0"/>
            </a:br>
            <a:r>
              <a:rPr lang="en-US" sz="1800" dirty="0" smtClean="0"/>
              <a:t> </a:t>
            </a:r>
            <a:r>
              <a:rPr lang="en-US" sz="1800" dirty="0"/>
              <a:t>swelling, bruising, or bleeding where the medicine was injected;</a:t>
            </a:r>
            <a:br>
              <a:rPr lang="en-US" sz="1800" dirty="0"/>
            </a:br>
            <a:r>
              <a:rPr lang="en-US" sz="1800" dirty="0" smtClean="0"/>
              <a:t>    </a:t>
            </a:r>
            <a:r>
              <a:rPr lang="en-US" sz="1800" dirty="0"/>
              <a:t>mild pain or tenderness in the treated hand;</a:t>
            </a:r>
            <a:br>
              <a:rPr lang="en-US" sz="1800" dirty="0"/>
            </a:br>
            <a:r>
              <a:rPr lang="en-US" sz="1800" dirty="0" smtClean="0"/>
              <a:t>    </a:t>
            </a:r>
            <a:r>
              <a:rPr lang="en-US" sz="1800" dirty="0"/>
              <a:t>swollen glands in your elbow or underarm;</a:t>
            </a:r>
            <a:br>
              <a:rPr lang="en-US" sz="1800" dirty="0"/>
            </a:br>
            <a:r>
              <a:rPr lang="en-US" sz="1800" dirty="0" smtClean="0"/>
              <a:t>    </a:t>
            </a:r>
            <a:r>
              <a:rPr lang="en-US" sz="1800" dirty="0"/>
              <a:t>itching, redness, or warmth of the skin</a:t>
            </a:r>
            <a:r>
              <a:rPr lang="en-US" sz="1800" dirty="0" smtClean="0"/>
              <a:t>;</a:t>
            </a:r>
            <a:br>
              <a:rPr lang="en-US" sz="1800" dirty="0" smtClean="0"/>
            </a:br>
            <a:r>
              <a:rPr lang="en-US" sz="1800" dirty="0" smtClean="0"/>
              <a:t>    </a:t>
            </a:r>
            <a:r>
              <a:rPr lang="en-US" sz="1800" dirty="0"/>
              <a:t>cracked skin; </a:t>
            </a:r>
            <a:r>
              <a:rPr lang="en-US" sz="1800" dirty="0" smtClean="0"/>
              <a:t>or</a:t>
            </a:r>
            <a:br>
              <a:rPr lang="en-US" sz="1800" dirty="0" smtClean="0"/>
            </a:br>
            <a:r>
              <a:rPr lang="en-US" sz="1800" dirty="0" smtClean="0"/>
              <a:t>    </a:t>
            </a:r>
            <a:r>
              <a:rPr lang="en-US" sz="1800" dirty="0"/>
              <a:t>underarm pain.</a:t>
            </a:r>
            <a:br>
              <a:rPr lang="en-US" sz="1800" dirty="0"/>
            </a:br>
            <a:endParaRPr lang="en-US" sz="1800" dirty="0"/>
          </a:p>
        </p:txBody>
      </p:sp>
    </p:spTree>
    <p:extLst>
      <p:ext uri="{BB962C8B-B14F-4D97-AF65-F5344CB8AC3E}">
        <p14:creationId xmlns:p14="http://schemas.microsoft.com/office/powerpoint/2010/main" val="4123376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18</TotalTime>
  <Words>920</Words>
  <Application>Microsoft Macintosh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Collagenase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Collagenase </dc:title>
  <dc:creator>bic2</dc:creator>
  <cp:lastModifiedBy>bic2</cp:lastModifiedBy>
  <cp:revision>2</cp:revision>
  <dcterms:created xsi:type="dcterms:W3CDTF">2015-01-11T17:21:13Z</dcterms:created>
  <dcterms:modified xsi:type="dcterms:W3CDTF">2015-01-11T17:32:46Z</dcterms:modified>
</cp:coreProperties>
</file>